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222F2B8-624A-504E-9336-68D050871A81}">
          <p14:sldIdLst>
            <p14:sldId id="256"/>
            <p14:sldId id="257"/>
          </p14:sldIdLst>
        </p14:section>
        <p14:section name="Time Evolution of Net Worth in Zürich" id="{6D287ABB-DED0-6347-B35B-06C05EC72387}">
          <p14:sldIdLst>
            <p14:sldId id="258"/>
            <p14:sldId id="259"/>
            <p14:sldId id="260"/>
            <p14:sldId id="261"/>
            <p14:sldId id="263"/>
            <p14:sldId id="264"/>
          </p14:sldIdLst>
        </p14:section>
        <p14:section name="Connection between Median Net Worth, Average Living Area and Rent Prices" id="{F0D8BC88-6EB5-5944-B64C-D29AF3648ECE}">
          <p14:sldIdLst>
            <p14:sldId id="265"/>
            <p14:sldId id="266"/>
            <p14:sldId id="267"/>
            <p14:sldId id="26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7"/>
    <p:restoredTop sz="75758"/>
  </p:normalViewPr>
  <p:slideViewPr>
    <p:cSldViewPr snapToGrid="0">
      <p:cViewPr>
        <p:scale>
          <a:sx n="92" d="100"/>
          <a:sy n="92" d="100"/>
        </p:scale>
        <p:origin x="3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EB4BF8-8632-B949-A7A0-2E44A0B7518B}" type="datetimeFigureOut">
              <a:rPr lang="de-DE" smtClean="0"/>
              <a:t>07.12.24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B86B56-5EF2-5145-9E2F-F7AC90CE64D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6480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As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seen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above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plot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married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households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generally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have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larger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Zürich.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following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want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analyse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evolution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86B56-5EF2-5145-9E2F-F7AC90CE64D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8081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Based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above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plot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change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varies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greatly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among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Another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interesting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notice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housholds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tax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bracket 'Base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Tariff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'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experienced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least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amount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change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over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years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Furthermore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except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few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has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been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general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increase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Zürich.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86B56-5EF2-5145-9E2F-F7AC90CE64D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0060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Based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plot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analysis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city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center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has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grown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substantially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over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five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years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2010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2015. The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has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experienced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decrease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Leimbach and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Hirzenbach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The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highest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increase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Langstrasse,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where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has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more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doubled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86B56-5EF2-5145-9E2F-F7AC90CE64D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7857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now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want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fit a linear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model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data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fit a Ridge Regression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model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logarithm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Why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log?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Because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based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previous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plot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comparing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log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scale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linenar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scale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seen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follows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roughly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exponential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growth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86B56-5EF2-5145-9E2F-F7AC90CE64D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1975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350"/>
              </a:lnSpc>
            </a:pP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As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predictions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generally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very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bad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R2 score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negative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almost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65%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But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many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reasons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why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was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expected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Time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not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confounder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But,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based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previous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plot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time and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seem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correlated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eventhough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causal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link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between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two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pPr>
              <a:lnSpc>
                <a:spcPts val="1350"/>
              </a:lnSpc>
            </a:pPr>
            <a:b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generally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infuenced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socio-economic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factors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like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example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prices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given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will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analyse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later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chapter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Eventhough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socio-economic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factors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also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change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over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time,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should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rather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take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socio-economic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factors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predictor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variables in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model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predicting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instead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time. The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socio-economic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parameters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have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much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closer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causal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connection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time.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Eventhough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highly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interesting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topic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not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going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deal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feature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selection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feature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engineering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comming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parts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analysis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pPr>
              <a:lnSpc>
                <a:spcPts val="1350"/>
              </a:lnSpc>
            </a:pPr>
            <a:b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Another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point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want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point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out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regarding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accuracy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models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have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very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small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number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datapoints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order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more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reliable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estimates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would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many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more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datapoints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order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train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reliable and robust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model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does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not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overfit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data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In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more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sophisticated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setting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could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also perform time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series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analysis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detect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trend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seasonal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variablility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decouple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noise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pPr>
              <a:lnSpc>
                <a:spcPts val="1350"/>
              </a:lnSpc>
            </a:pPr>
            <a:endParaRPr lang="de-CH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Best R2: 0.9347955903425886, </a:t>
            </a:r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Wird</a:t>
            </a:r>
          </a:p>
          <a:p>
            <a:pPr>
              <a:lnSpc>
                <a:spcPts val="1350"/>
              </a:lnSpc>
            </a:pPr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Worst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R2: -15.214077434115751, </a:t>
            </a:r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Leimbach</a:t>
            </a:r>
          </a:p>
          <a:p>
            <a:pPr>
              <a:lnSpc>
                <a:spcPts val="1350"/>
              </a:lnSpc>
            </a:pPr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Percentage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negative R2: 64.71 %</a:t>
            </a:r>
            <a:endParaRPr lang="de-CH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endParaRPr lang="de-CH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endParaRPr lang="de-CH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endParaRPr lang="de-CH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endParaRPr lang="de-CH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86B56-5EF2-5145-9E2F-F7AC90CE64D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63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Correlation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-0.6497</a:t>
            </a:r>
          </a:p>
          <a:p>
            <a:endParaRPr lang="de-CH" b="0" i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As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seen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correlation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matrix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negative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correlation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between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average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living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area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This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also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supported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above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plot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where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negative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trend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make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linear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regression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between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two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parameters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average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living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area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pPr>
              <a:lnSpc>
                <a:spcPts val="1350"/>
              </a:lnSpc>
            </a:pPr>
            <a:b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discovery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was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really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surprising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beginning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However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I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quickly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realized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high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closer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city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center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where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space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limited and real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estate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agencies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demand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higher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rents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due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geographical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attractiveness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example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would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support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hypothesis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average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living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area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larger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Fluntern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Rathaus,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eventhough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comparable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two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districts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(Note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Rathaus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much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closer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city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center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Fluntern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.)</a:t>
            </a:r>
          </a:p>
          <a:p>
            <a:pPr>
              <a:lnSpc>
                <a:spcPts val="1350"/>
              </a:lnSpc>
            </a:pPr>
            <a:b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order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test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hypothesis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further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going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define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</a:t>
            </a:r>
            <a:r>
              <a:rPr lang="de-CH" b="0" i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*Hypothesis*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parameter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next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section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how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much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correlates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prices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86B56-5EF2-5145-9E2F-F7AC90CE64D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7215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350"/>
              </a:lnSpc>
            </a:pP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section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will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analyse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previous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claim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prices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higher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closer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city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center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not.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will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dataset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prices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Zürich.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Unfortunately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data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on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prices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only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available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2022 and 2024.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reason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will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average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living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area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2021 and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prices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2022.</a:t>
            </a:r>
          </a:p>
          <a:p>
            <a:pPr>
              <a:lnSpc>
                <a:spcPts val="1350"/>
              </a:lnSpc>
            </a:pPr>
            <a:b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want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test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following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hypothesis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going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test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median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devided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by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average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living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area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correlated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prices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in Zürich.</a:t>
            </a:r>
          </a:p>
          <a:p>
            <a:pPr>
              <a:lnSpc>
                <a:spcPts val="1350"/>
              </a:lnSpc>
            </a:pPr>
            <a:b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$$</a:t>
            </a:r>
          </a:p>
          <a:p>
            <a:pPr>
              <a:lnSpc>
                <a:spcPts val="1350"/>
              </a:lnSpc>
            </a:pPr>
            <a:r>
              <a:rPr lang="de-CH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de-CH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frac</a:t>
            </a:r>
            <a:r>
              <a:rPr lang="de-CH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de-CH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de-CH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text</a:t>
            </a:r>
            <a:r>
              <a:rPr lang="de-CH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{Median Net </a:t>
            </a:r>
            <a:r>
              <a:rPr lang="de-CH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Worth</a:t>
            </a:r>
            <a:r>
              <a:rPr lang="de-CH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}}{</a:t>
            </a:r>
            <a:r>
              <a:rPr lang="de-CH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de-CH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text</a:t>
            </a:r>
            <a:r>
              <a:rPr lang="de-CH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{Average Living Area}} := </a:t>
            </a:r>
            <a:r>
              <a:rPr lang="de-CH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de-CH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text</a:t>
            </a:r>
            <a:r>
              <a:rPr lang="de-CH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{Hypothesis} </a:t>
            </a:r>
            <a:r>
              <a:rPr lang="de-CH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de-CH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stackrel</a:t>
            </a:r>
            <a:r>
              <a:rPr lang="de-CH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{?}{</a:t>
            </a:r>
            <a:r>
              <a:rPr lang="de-CH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de-CH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propto</a:t>
            </a:r>
            <a:r>
              <a:rPr lang="de-CH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 </a:t>
            </a:r>
            <a:r>
              <a:rPr lang="de-CH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de-CH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text</a:t>
            </a:r>
            <a:r>
              <a:rPr lang="de-CH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de-CH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Rent</a:t>
            </a:r>
            <a:r>
              <a:rPr lang="de-CH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Price}</a:t>
            </a:r>
            <a:endParaRPr lang="de-CH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$$</a:t>
            </a:r>
          </a:p>
          <a:p>
            <a:pPr>
              <a:lnSpc>
                <a:spcPts val="1350"/>
              </a:lnSpc>
            </a:pPr>
            <a:b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check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calculate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i="1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*Hypothesis*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parameter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and check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correlation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rent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prices</a:t>
            </a:r>
            <a:r>
              <a:rPr lang="de-CH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86B56-5EF2-5145-9E2F-F7AC90CE64D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7713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outlier</a:t>
            </a:r>
            <a:r>
              <a:rPr lang="de-DE" dirty="0"/>
              <a:t>: 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0.580983</a:t>
            </a:r>
          </a:p>
          <a:p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Correlation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without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outlier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0.72408</a:t>
            </a:r>
          </a:p>
          <a:p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P-</a:t>
            </a:r>
            <a:r>
              <a:rPr lang="de-CH" b="0" i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value</a:t>
            </a:r>
            <a:r>
              <a:rPr lang="de-CH" b="0" i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1.908e-06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86B56-5EF2-5145-9E2F-F7AC90CE64D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1750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79F587-1966-075F-62D9-B663DF881C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066B6C-0024-485C-5A22-FA97305F00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1B0693-8AE1-EB61-ABC4-8120C2D0D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44669A-44DB-D10C-EC01-157492A7D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ECB974-6632-D4F1-A943-047D4181C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2879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8B9D06-118F-A68A-ED1F-999E980FD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AB8CD2D-C007-93F5-1845-A9337BECC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9EC5B0-6BE6-B605-164D-A34D3680C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92BD55-3842-65B9-CF20-EC183EBE0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0F3BDC-2E1D-9BE4-AB74-4343080FF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424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1BE785D-CEE7-56C5-6871-F782180DEF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2EAB05D-2B91-C00E-6A46-FC3D49685A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B69CF8-03CC-A465-07FF-E3B83969D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FD5324-0A11-0642-33C8-5B5D06EC5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AE59C0-912B-A437-0C67-6FDB83ED7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2210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CC3206-05BA-1CF7-A263-C61185805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5048AC-8090-5811-29C8-E1C6F7682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32610A-B7C3-CB20-197B-2D21ED2A0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519F294-57DF-FDBB-5E19-7418FD108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2D7A12-0970-D603-E760-A7D57ACF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615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2B907C-8276-311B-5001-DC223555F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B45EBEB-A8D5-D485-1C31-F6725B1F1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4CAEC6-7CE2-2408-2040-5CFEF771C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65343A-ADAF-DF53-12EB-8B6CD8362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6A8397-61B9-CAEE-8C83-4180A616F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66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B17D46-8ECA-83B7-4E22-91821B541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AE96B6-8A45-0528-8690-589BBD213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0DB2F86-2A68-BB50-6A75-A34121906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DD165AA-4545-0FE5-A2D6-2E4FDC097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DA5E7BC-4040-844E-4611-46A81691F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CFEEAC8-4FFA-0C26-16DE-CFC05D693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860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2C1A3-B021-554C-680F-08C21A8F3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83D8FB-F45E-BEDA-FD4A-AC1590D57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25881EB-AB48-9ED0-B60D-FCEA1D4E33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59A08F0-6D8D-C15B-66F6-B877A2AFEC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54382FF-1B93-4810-A79A-4836875340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43DA849-5FDF-3F8A-BB9D-C511EFEA8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1B03B35-E04F-452C-6270-ED60CD10F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C3F65DD-52B8-96ED-21FD-27D0CF3FC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3171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7110C0-9F0C-15F6-B8EE-20F45236D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4FAC17-80BF-09A4-EF29-0B49EA17E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F6D11B4-8D60-7554-A69E-5FAD1FC2B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D7B63E-1E01-31AE-B292-FC41D470A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8510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3D88214-6CBC-D983-5B0A-870BC6845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710E4C6-8B7E-23BE-5136-79904E244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B68D64D-44A4-063E-E750-21A45C8D0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307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DCBFD-12CD-9516-3775-1315B968B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4F2FDC-3968-096C-C925-1330ACF10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49332D2-795E-488E-84CF-74ED5623A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D986127-2203-9E0D-795A-21B8D3B04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ECAA448-7DD3-310A-9EA6-96EB25C90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6C4D056-B3E1-DADB-CFA3-681DD8022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6909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8712EC-D083-4763-4585-C054535AB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BC6104D-A9D3-8240-5561-4E13F00828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C6646F0-09B2-6EC6-4E7B-DDFCF68FEE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BDC1CB6-FAE3-9693-3094-177BF8F61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04B8880-DF4C-551E-29C2-6C3DEA36B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37BF41-5BC9-BDCE-161A-89364F1B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0643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63E4E3D-F6ED-4855-23A3-1588D0572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DC431B-1EEE-0E7F-1668-5B3CFF3F3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2B44FC-6F34-6F1D-CF3C-7DD13B1E38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D05A02-7EEA-C96B-E59A-678D74CCF3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B8CE40-7FB3-E3B8-7883-1636C081E1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3CE424-28A5-C446-B643-F961CB1764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347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stadt-zuerich.ch/dataset/geo_quartiere__basierend_auf_vermessungsbezirken_" TargetMode="External"/><Relationship Id="rId2" Type="http://schemas.openxmlformats.org/officeDocument/2006/relationships/hyperlink" Target="https://data.stadt-zuerich.ch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.stadt-zuerich.ch/dataset/bau_whg_mpe_mietpreis_raum_zizahl_gn_jahr_od5161" TargetMode="External"/><Relationship Id="rId5" Type="http://schemas.openxmlformats.org/officeDocument/2006/relationships/hyperlink" Target="https://data.stadt-zuerich.ch/dataset/bau_best_whg_wfl_pers_ea_quartier_jahr_od6982" TargetMode="External"/><Relationship Id="rId4" Type="http://schemas.openxmlformats.org/officeDocument/2006/relationships/hyperlink" Target="https://data.stadt-zuerich.ch/dataset/fd_median_vermoegen_quartier_od100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Blau, Electric Blue (Farbe), Screenshot, Wasser enthält.&#10;&#10;Automatisch generierte Beschreibung">
            <a:extLst>
              <a:ext uri="{FF2B5EF4-FFF2-40B4-BE49-F238E27FC236}">
                <a16:creationId xmlns:a16="http://schemas.microsoft.com/office/drawing/2014/main" id="{79CC935E-1539-FD06-5107-9987994DBE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6890908-CCFD-AAFB-A06A-FC215EF48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Socio-Economic</a:t>
            </a:r>
            <a:r>
              <a:rPr lang="de-DE" dirty="0"/>
              <a:t> Analysis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Metropolitan Area </a:t>
            </a:r>
            <a:r>
              <a:rPr lang="de-DE" dirty="0" err="1"/>
              <a:t>of</a:t>
            </a:r>
            <a:r>
              <a:rPr lang="de-DE" dirty="0"/>
              <a:t> Zürich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0BC3934-F23D-9E22-3E3F-2F04D778EC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8660"/>
            <a:ext cx="9144000" cy="1229139"/>
          </a:xfrm>
        </p:spPr>
        <p:txBody>
          <a:bodyPr>
            <a:normAutofit/>
          </a:bodyPr>
          <a:lstStyle/>
          <a:p>
            <a:r>
              <a:rPr lang="de-DE" dirty="0"/>
              <a:t>A Brief Analysis </a:t>
            </a:r>
            <a:r>
              <a:rPr lang="de-DE" dirty="0" err="1"/>
              <a:t>of</a:t>
            </a:r>
            <a:r>
              <a:rPr lang="de-DE" dirty="0"/>
              <a:t> Net </a:t>
            </a:r>
            <a:r>
              <a:rPr lang="de-DE" dirty="0" err="1"/>
              <a:t>Worth</a:t>
            </a:r>
            <a:r>
              <a:rPr lang="de-DE" dirty="0"/>
              <a:t>, Average Living Area and </a:t>
            </a:r>
            <a:r>
              <a:rPr lang="de-DE" dirty="0" err="1"/>
              <a:t>Rent</a:t>
            </a:r>
            <a:r>
              <a:rPr lang="de-DE" dirty="0"/>
              <a:t> Prices in </a:t>
            </a:r>
            <a:r>
              <a:rPr lang="de-DE" dirty="0" err="1"/>
              <a:t>the</a:t>
            </a:r>
            <a:r>
              <a:rPr lang="de-DE" dirty="0"/>
              <a:t> Metropolitan Area </a:t>
            </a:r>
            <a:r>
              <a:rPr lang="de-DE" dirty="0" err="1"/>
              <a:t>of</a:t>
            </a:r>
            <a:r>
              <a:rPr lang="de-DE" dirty="0"/>
              <a:t> Zürich.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E8573F89-8A8A-6D44-0562-276B2B7BC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88B31247-C7C9-66B4-712E-FCD81581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D525462-520E-8563-894F-70D44DB29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4387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90FF93-3820-6EBD-000A-9A5A2CC8E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Connection </a:t>
            </a:r>
            <a:r>
              <a:rPr lang="de-DE" dirty="0" err="1"/>
              <a:t>Between</a:t>
            </a:r>
            <a:r>
              <a:rPr lang="de-DE" dirty="0"/>
              <a:t> Median Net </a:t>
            </a:r>
            <a:r>
              <a:rPr lang="de-DE" dirty="0" err="1"/>
              <a:t>Worth</a:t>
            </a:r>
            <a:r>
              <a:rPr lang="de-DE" dirty="0"/>
              <a:t> and Average Living Area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E28C6FCF-92D7-9380-2799-F1CB66559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11129391" cy="4657471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5927B1-8383-EFEF-CB4D-42FEC7EA8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EBEB442-4579-EE17-A047-D452A54C5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556A48-C82C-D41A-5C95-1FF33FDED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2484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342A55-544B-90C2-6885-2AB700DA9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Connection </a:t>
            </a:r>
            <a:r>
              <a:rPr lang="de-DE" dirty="0" err="1"/>
              <a:t>Between</a:t>
            </a:r>
            <a:r>
              <a:rPr lang="de-DE" dirty="0"/>
              <a:t> Hypothesis Parameter and </a:t>
            </a:r>
            <a:r>
              <a:rPr lang="de-DE" dirty="0" err="1"/>
              <a:t>Rent</a:t>
            </a:r>
            <a:r>
              <a:rPr lang="de-DE" dirty="0"/>
              <a:t> Prices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06BDA2A-1FBB-F103-1D02-8233AD0CEE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/>
                  <a:t>Define </a:t>
                </a:r>
                <a:r>
                  <a:rPr lang="de-DE" dirty="0" err="1"/>
                  <a:t>the</a:t>
                </a:r>
                <a:r>
                  <a:rPr lang="de-DE" dirty="0"/>
                  <a:t> Hypothesis Parameter </a:t>
                </a:r>
                <a:r>
                  <a:rPr lang="de-DE" dirty="0" err="1"/>
                  <a:t>as</a:t>
                </a:r>
                <a:endParaRPr lang="de-DE" dirty="0"/>
              </a:p>
              <a:p>
                <a:endParaRPr lang="de-DE" dirty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𝐻𝑦𝑝𝑜𝑡h𝑒𝑠𝑖𝑠</m:t>
                      </m:r>
                      <m:r>
                        <a:rPr lang="de-CH" sz="2800" b="0" i="1" smtClean="0">
                          <a:latin typeface="Cambria Math" panose="02040503050406030204" pitchFamily="18" charset="0"/>
                        </a:rPr>
                        <m:t> ≔ </m:t>
                      </m:r>
                      <m:f>
                        <m:fPr>
                          <m:ctrlPr>
                            <a:rPr lang="de-DE" sz="2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𝑀𝑒𝑑𝑖𝑎𝑛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𝑁𝑒𝑡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𝑊𝑜𝑟𝑡h</m:t>
                          </m:r>
                        </m:num>
                        <m:den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𝐴𝑣𝑒𝑟𝑎𝑔𝑒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𝐿𝑖𝑣𝑖𝑛𝑔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CH" sz="2800" b="0" i="1" smtClean="0">
                              <a:latin typeface="Cambria Math" panose="02040503050406030204" pitchFamily="18" charset="0"/>
                            </a:rPr>
                            <m:t>𝐴𝑟𝑒𝑎</m:t>
                          </m:r>
                        </m:den>
                      </m:f>
                    </m:oMath>
                  </m:oMathPara>
                </a14:m>
                <a:endParaRPr lang="de-DE" sz="2800" dirty="0"/>
              </a:p>
              <a:p>
                <a:pPr marL="457200" lvl="1" indent="0">
                  <a:buNone/>
                </a:pPr>
                <a:endParaRPr lang="de-DE" sz="2800" dirty="0"/>
              </a:p>
              <a:p>
                <a:pPr marL="0" indent="0">
                  <a:buNone/>
                </a:pPr>
                <a:r>
                  <a:rPr lang="de-DE" dirty="0"/>
                  <a:t>And check </a:t>
                </a:r>
                <a:r>
                  <a:rPr lang="de-DE" dirty="0" err="1"/>
                  <a:t>if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correlates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rent</a:t>
                </a:r>
                <a:r>
                  <a:rPr lang="de-DE" dirty="0"/>
                  <a:t> </a:t>
                </a:r>
                <a:r>
                  <a:rPr lang="de-DE" dirty="0" err="1"/>
                  <a:t>prices</a:t>
                </a:r>
                <a:r>
                  <a:rPr lang="de-DE" dirty="0"/>
                  <a:t> in Zürich.</a:t>
                </a: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𝐻𝑦𝑝𝑜𝑡h𝑒𝑠𝑖𝑠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∝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𝑅𝑒𝑛𝑡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CH" b="0" i="1" smtClean="0">
                          <a:latin typeface="Cambria Math" panose="02040503050406030204" pitchFamily="18" charset="0"/>
                        </a:rPr>
                        <m:t>𝑃𝑟𝑖𝑐𝑒𝑠</m:t>
                      </m:r>
                    </m:oMath>
                  </m:oMathPara>
                </a14:m>
                <a:endParaRPr lang="de-CH" b="0" dirty="0"/>
              </a:p>
              <a:p>
                <a:pPr marL="0" indent="0">
                  <a:buNone/>
                </a:pPr>
                <a:endParaRPr lang="de-DE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06BDA2A-1FBB-F103-1D02-8233AD0CEE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A6701D-AF26-6A78-7BD6-1D8870312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AFD815F-18A2-1313-C94B-3FD1F8B7F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B89D0A-278C-BD83-21FB-96B8B4ACB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343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437B47-71C2-6170-B227-8ECEDF73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Connection </a:t>
            </a:r>
            <a:r>
              <a:rPr lang="de-DE" dirty="0" err="1"/>
              <a:t>Between</a:t>
            </a:r>
            <a:r>
              <a:rPr lang="de-DE" dirty="0"/>
              <a:t> Hypothesis Parameter and </a:t>
            </a:r>
            <a:r>
              <a:rPr lang="de-DE" dirty="0" err="1"/>
              <a:t>Rent</a:t>
            </a:r>
            <a:r>
              <a:rPr lang="de-DE" dirty="0"/>
              <a:t> Prices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CB652ADA-3E8A-58FA-6C42-29FC139D5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9" y="1690687"/>
            <a:ext cx="10570845" cy="4759833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DA328C-6E45-27A7-26E5-C788D0DF8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DA265C-FF0C-4F6B-3919-1FA371759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22AC3D-4C94-7A3E-EB58-B554E2B09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535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7BBB2A-A794-E2BB-262B-02E0B121D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F3382E-35FA-2ABA-3A73-5A4000785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All </a:t>
            </a:r>
            <a:r>
              <a:rPr lang="de-DE" dirty="0" err="1"/>
              <a:t>data</a:t>
            </a:r>
            <a:r>
              <a:rPr lang="de-DE" dirty="0"/>
              <a:t> was </a:t>
            </a:r>
            <a:r>
              <a:rPr lang="de-DE" dirty="0" err="1"/>
              <a:t>retrieved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>
                <a:hlinkClick r:id="rId2"/>
              </a:rPr>
              <a:t>data.stadt-zuerich.ch</a:t>
            </a:r>
            <a:endParaRPr lang="de-DE" dirty="0"/>
          </a:p>
          <a:p>
            <a:r>
              <a:rPr lang="de-DE" dirty="0"/>
              <a:t>More </a:t>
            </a:r>
            <a:r>
              <a:rPr lang="de-DE" dirty="0" err="1"/>
              <a:t>precisely</a:t>
            </a:r>
            <a:r>
              <a:rPr lang="de-DE" dirty="0"/>
              <a:t>,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dataset</a:t>
            </a:r>
            <a:r>
              <a:rPr lang="de-DE" dirty="0"/>
              <a:t>:</a:t>
            </a:r>
          </a:p>
          <a:p>
            <a:pPr lvl="1"/>
            <a:r>
              <a:rPr lang="de-DE" dirty="0">
                <a:hlinkClick r:id="rId3"/>
              </a:rPr>
              <a:t>https://data.stadt-zuerich.ch/dataset/geo_quartiere__basierend_auf_vermessungsbezirken_</a:t>
            </a:r>
            <a:endParaRPr lang="de-DE" dirty="0"/>
          </a:p>
          <a:p>
            <a:pPr lvl="1"/>
            <a:r>
              <a:rPr lang="de-DE" dirty="0">
                <a:hlinkClick r:id="rId4"/>
              </a:rPr>
              <a:t>https://data.stadt-zuerich.ch/dataset/fd_median_vermoegen_quartier_od1004</a:t>
            </a:r>
            <a:endParaRPr lang="de-DE" dirty="0"/>
          </a:p>
          <a:p>
            <a:pPr lvl="1"/>
            <a:r>
              <a:rPr lang="de-DE" dirty="0">
                <a:hlinkClick r:id="rId5"/>
              </a:rPr>
              <a:t>https://data.stadt-zuerich.ch/dataset/bau_best_whg_wfl_pers_ea_quartier_jahr_od6982</a:t>
            </a:r>
            <a:endParaRPr lang="de-DE" dirty="0"/>
          </a:p>
          <a:p>
            <a:pPr lvl="1"/>
            <a:r>
              <a:rPr lang="de-DE" dirty="0">
                <a:hlinkClick r:id="rId6"/>
              </a:rPr>
              <a:t>https://data.stadt-zuerich.ch/dataset/bau_whg_mpe_mietpreis_raum_zizahl_gn_jahr_od5161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C36B4A-4E02-6409-8904-7B996991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AFEE4B-21FF-740E-F2BE-C8293A5AA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7D39B9-81D8-5C53-C3A4-3A7D98223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7349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D8DBB2-952D-2226-0CB1-749B0127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Contents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9D9CA8-0005-D0F8-3D49-37FC03CDB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Time Evolution </a:t>
            </a:r>
            <a:r>
              <a:rPr lang="de-DE" dirty="0" err="1"/>
              <a:t>of</a:t>
            </a:r>
            <a:r>
              <a:rPr lang="de-DE" dirty="0"/>
              <a:t> Net </a:t>
            </a:r>
            <a:r>
              <a:rPr lang="de-DE" dirty="0" err="1"/>
              <a:t>Worth</a:t>
            </a:r>
            <a:r>
              <a:rPr lang="de-DE" dirty="0"/>
              <a:t> in Zürich</a:t>
            </a:r>
          </a:p>
          <a:p>
            <a:pPr lvl="1"/>
            <a:r>
              <a:rPr lang="de-DE" dirty="0"/>
              <a:t>Absolute Change in Median Net </a:t>
            </a:r>
            <a:r>
              <a:rPr lang="de-DE" dirty="0" err="1"/>
              <a:t>Worth</a:t>
            </a:r>
            <a:r>
              <a:rPr lang="de-DE" dirty="0"/>
              <a:t> in Zürich</a:t>
            </a:r>
          </a:p>
          <a:p>
            <a:pPr lvl="1"/>
            <a:r>
              <a:rPr lang="de-DE" dirty="0"/>
              <a:t>Relative Change in Median Net </a:t>
            </a:r>
            <a:r>
              <a:rPr lang="de-DE" dirty="0" err="1"/>
              <a:t>Worth</a:t>
            </a:r>
            <a:r>
              <a:rPr lang="de-DE" dirty="0"/>
              <a:t> in Zürich</a:t>
            </a:r>
          </a:p>
          <a:p>
            <a:pPr lvl="1"/>
            <a:r>
              <a:rPr lang="de-DE" dirty="0"/>
              <a:t>Modeling </a:t>
            </a:r>
            <a:r>
              <a:rPr lang="de-DE" dirty="0" err="1"/>
              <a:t>the</a:t>
            </a:r>
            <a:r>
              <a:rPr lang="de-DE" dirty="0"/>
              <a:t> Change in Median Net </a:t>
            </a:r>
            <a:r>
              <a:rPr lang="de-DE" dirty="0" err="1"/>
              <a:t>Worth</a:t>
            </a:r>
            <a:endParaRPr lang="de-DE" dirty="0"/>
          </a:p>
          <a:p>
            <a:r>
              <a:rPr lang="de-DE" dirty="0"/>
              <a:t>Connection </a:t>
            </a:r>
            <a:r>
              <a:rPr lang="de-DE" dirty="0" err="1"/>
              <a:t>between</a:t>
            </a:r>
            <a:r>
              <a:rPr lang="de-DE" dirty="0"/>
              <a:t> Median Net </a:t>
            </a:r>
            <a:r>
              <a:rPr lang="de-DE" dirty="0" err="1"/>
              <a:t>Worth</a:t>
            </a:r>
            <a:r>
              <a:rPr lang="de-DE" dirty="0"/>
              <a:t>, Average Living Area and </a:t>
            </a:r>
            <a:r>
              <a:rPr lang="de-DE" dirty="0" err="1"/>
              <a:t>Rent</a:t>
            </a:r>
            <a:r>
              <a:rPr lang="de-DE" dirty="0"/>
              <a:t> Prices</a:t>
            </a:r>
          </a:p>
          <a:p>
            <a:pPr lvl="1"/>
            <a:r>
              <a:rPr lang="de-DE" dirty="0"/>
              <a:t>Connection </a:t>
            </a:r>
            <a:r>
              <a:rPr lang="de-DE" dirty="0" err="1"/>
              <a:t>between</a:t>
            </a:r>
            <a:r>
              <a:rPr lang="de-DE" dirty="0"/>
              <a:t> Median Net </a:t>
            </a:r>
            <a:r>
              <a:rPr lang="de-DE" dirty="0" err="1"/>
              <a:t>Worth</a:t>
            </a:r>
            <a:r>
              <a:rPr lang="de-DE" dirty="0"/>
              <a:t> and Average Living Area</a:t>
            </a:r>
          </a:p>
          <a:p>
            <a:pPr lvl="1"/>
            <a:r>
              <a:rPr lang="de-DE" dirty="0"/>
              <a:t>Connection </a:t>
            </a:r>
            <a:r>
              <a:rPr lang="de-DE" dirty="0" err="1"/>
              <a:t>between</a:t>
            </a:r>
            <a:r>
              <a:rPr lang="de-DE" dirty="0"/>
              <a:t> Hypothesis Parameter and </a:t>
            </a:r>
            <a:r>
              <a:rPr lang="de-DE" dirty="0" err="1"/>
              <a:t>Rent</a:t>
            </a:r>
            <a:r>
              <a:rPr lang="de-DE" dirty="0"/>
              <a:t> Prices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7BEB063-177D-4B47-19C3-2CBAB2203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7A44262-DECA-87D3-9953-6E7328289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1CB23C8-8FFF-83E7-6C9D-B526D380E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2594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A0374D-02BB-8E96-7045-AB7E456F9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Time Evolution </a:t>
            </a:r>
            <a:r>
              <a:rPr lang="de-DE" dirty="0" err="1"/>
              <a:t>of</a:t>
            </a:r>
            <a:r>
              <a:rPr lang="de-DE" dirty="0"/>
              <a:t> Net </a:t>
            </a:r>
            <a:r>
              <a:rPr lang="de-DE" dirty="0" err="1"/>
              <a:t>Worth</a:t>
            </a:r>
            <a:r>
              <a:rPr lang="de-DE" dirty="0"/>
              <a:t> in Zürich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733455C-B8BF-A1C9-5ACE-45DD39BB9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dirty="0"/>
              <a:t>09.12.2024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ECFA192-F5FD-12C3-41C8-A71D1C2F5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Balázs Szekér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0E58B2C-D018-7613-D9A3-CC94DAE45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3</a:t>
            </a:fld>
            <a:endParaRPr lang="de-DE" dirty="0"/>
          </a:p>
        </p:txBody>
      </p:sp>
      <p:sp>
        <p:nvSpPr>
          <p:cNvPr id="24" name="Inhaltsplatzhalter 23">
            <a:extLst>
              <a:ext uri="{FF2B5EF4-FFF2-40B4-BE49-F238E27FC236}">
                <a16:creationId xmlns:a16="http://schemas.microsoft.com/office/drawing/2014/main" id="{C322632E-B22E-9E49-2B2D-2F735A217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Goals:</a:t>
            </a:r>
          </a:p>
          <a:p>
            <a:pPr lvl="1"/>
            <a:r>
              <a:rPr lang="de-DE" dirty="0"/>
              <a:t>Analyse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evolution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median </a:t>
            </a:r>
            <a:r>
              <a:rPr lang="de-DE" dirty="0" err="1"/>
              <a:t>net</a:t>
            </a:r>
            <a:r>
              <a:rPr lang="de-DE" dirty="0"/>
              <a:t> </a:t>
            </a:r>
            <a:r>
              <a:rPr lang="de-DE" dirty="0" err="1"/>
              <a:t>worth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metropolitan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Zürich</a:t>
            </a:r>
          </a:p>
          <a:p>
            <a:pPr lvl="1"/>
            <a:r>
              <a:rPr lang="de-DE" dirty="0"/>
              <a:t>Model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in median </a:t>
            </a:r>
            <a:r>
              <a:rPr lang="de-DE" dirty="0" err="1"/>
              <a:t>net</a:t>
            </a:r>
            <a:r>
              <a:rPr lang="de-DE" dirty="0"/>
              <a:t> </a:t>
            </a:r>
            <a:r>
              <a:rPr lang="de-DE" dirty="0" err="1"/>
              <a:t>worth</a:t>
            </a:r>
            <a:r>
              <a:rPr lang="de-DE" dirty="0"/>
              <a:t> and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predictions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future</a:t>
            </a: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64401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49C31B-AD3D-1A47-B66C-8E168145F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Absolute Change </a:t>
            </a:r>
            <a:r>
              <a:rPr lang="de-DE" dirty="0" err="1"/>
              <a:t>of</a:t>
            </a:r>
            <a:r>
              <a:rPr lang="de-DE" dirty="0"/>
              <a:t> Median Net </a:t>
            </a:r>
            <a:r>
              <a:rPr lang="de-DE" dirty="0" err="1"/>
              <a:t>Worth</a:t>
            </a:r>
            <a:br>
              <a:rPr lang="de-DE" dirty="0"/>
            </a:br>
            <a:r>
              <a:rPr lang="de-DE" sz="2400" dirty="0"/>
              <a:t>(Tax-Bracket </a:t>
            </a:r>
            <a:r>
              <a:rPr lang="de-DE" sz="2400" dirty="0" err="1"/>
              <a:t>wise</a:t>
            </a:r>
            <a:r>
              <a:rPr lang="de-DE" sz="2400" dirty="0"/>
              <a:t>)</a:t>
            </a:r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97E15429-D508-8089-F3B1-3B2E7607B9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24000" y="1692000"/>
            <a:ext cx="8424926" cy="4707128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9771EB-FE91-FA40-7387-732CDCCD9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0BD7FE-689E-6503-4627-FBE5C9071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CB50AD-7658-D9BB-C9B9-1EC09F8C0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4090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A1A91A-372B-6E3E-506F-76F70ACAE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Relative Change in Median Net </a:t>
            </a:r>
            <a:r>
              <a:rPr lang="de-DE" dirty="0" err="1"/>
              <a:t>Worth</a:t>
            </a:r>
            <a:r>
              <a:rPr lang="de-DE" dirty="0"/>
              <a:t> </a:t>
            </a:r>
            <a:br>
              <a:rPr lang="de-DE" dirty="0"/>
            </a:br>
            <a:r>
              <a:rPr lang="de-DE" sz="2400" dirty="0"/>
              <a:t>(Tax-Bracket </a:t>
            </a:r>
            <a:r>
              <a:rPr lang="de-DE" sz="2400" dirty="0" err="1"/>
              <a:t>wise</a:t>
            </a:r>
            <a:r>
              <a:rPr lang="de-DE" sz="2400" dirty="0"/>
              <a:t>)</a:t>
            </a:r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48D55B77-3D0B-4A36-B83A-DE858B93BC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24000" y="1692000"/>
            <a:ext cx="8383270" cy="4707128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4FA7404-E245-9136-D92B-B0E89424F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4CD92B-FFBC-CBA8-447D-86EDD2D0A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10881C-04B2-71E7-BAE4-023436D2E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099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F6749-1C34-6C51-71BB-7CB8CB16C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Relative Change in Median Net </a:t>
            </a:r>
            <a:r>
              <a:rPr lang="de-DE" dirty="0" err="1"/>
              <a:t>Worth</a:t>
            </a:r>
            <a:br>
              <a:rPr lang="de-DE" dirty="0"/>
            </a:br>
            <a:r>
              <a:rPr lang="de-DE" sz="2400" dirty="0"/>
              <a:t>(Overall)</a:t>
            </a:r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09AC9AA1-4CC5-7070-02B4-B17528365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3920" y="1970809"/>
            <a:ext cx="10424160" cy="327660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37B1BA-BDB3-39D9-22AE-D30BFE90B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009532-8AA7-E3EA-0A9A-4A3745D7B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5DA514-3A17-BFCA-F3AE-15D22550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4252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FE0D92-3264-4FF8-417D-D4CC70660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Modeling </a:t>
            </a:r>
            <a:r>
              <a:rPr lang="de-DE" dirty="0" err="1"/>
              <a:t>the</a:t>
            </a:r>
            <a:r>
              <a:rPr lang="de-DE" dirty="0"/>
              <a:t> Change in Median Net </a:t>
            </a:r>
            <a:r>
              <a:rPr lang="de-DE" dirty="0" err="1"/>
              <a:t>Worth</a:t>
            </a:r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C4709924-1764-F6FF-CDCB-E6ED4AC250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10927080" cy="460629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E93A33-9906-3089-D355-4DB7496CE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26B868-7C43-CA1D-6B46-F8765B48B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AA698C-A502-79F6-AD9D-49FF0A5D2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096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9CC16D-FA05-5516-CE8E-D70CBF89A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Modeling </a:t>
            </a:r>
            <a:r>
              <a:rPr lang="de-DE" dirty="0" err="1"/>
              <a:t>the</a:t>
            </a:r>
            <a:r>
              <a:rPr lang="de-DE" dirty="0"/>
              <a:t> Change in Median Net </a:t>
            </a:r>
            <a:r>
              <a:rPr lang="de-DE" dirty="0" err="1"/>
              <a:t>Worth</a:t>
            </a:r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F4544FD-640E-B9D1-60A7-76E8761F8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11267059" cy="4043299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CA2559-91CE-9A0F-0602-67FC09631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CF86C8-F06B-B057-56D9-4B25308CD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2EE7C48-B7DF-2E87-1C71-0E4B4093D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5626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14C505-F0E7-613A-C709-38A8FC83A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Connection </a:t>
            </a:r>
            <a:r>
              <a:rPr lang="de-DE" dirty="0" err="1"/>
              <a:t>Between</a:t>
            </a:r>
            <a:r>
              <a:rPr lang="de-DE" dirty="0"/>
              <a:t> Median Net </a:t>
            </a:r>
            <a:r>
              <a:rPr lang="de-DE" dirty="0" err="1"/>
              <a:t>Worth</a:t>
            </a:r>
            <a:r>
              <a:rPr lang="de-DE" dirty="0"/>
              <a:t>, Average Living Area and </a:t>
            </a:r>
            <a:r>
              <a:rPr lang="de-DE" dirty="0" err="1"/>
              <a:t>Rent</a:t>
            </a:r>
            <a:r>
              <a:rPr lang="de-DE" dirty="0"/>
              <a:t> Prices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EDF830-CC0A-2F20-8D4F-AF1D7DEB2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Goals:</a:t>
            </a:r>
          </a:p>
          <a:p>
            <a:pPr lvl="1"/>
            <a:r>
              <a:rPr lang="de-DE" dirty="0"/>
              <a:t>Analyse </a:t>
            </a:r>
            <a:r>
              <a:rPr lang="de-DE" dirty="0" err="1"/>
              <a:t>how</a:t>
            </a:r>
            <a:r>
              <a:rPr lang="de-DE" dirty="0"/>
              <a:t> Median Net </a:t>
            </a:r>
            <a:r>
              <a:rPr lang="de-DE" dirty="0" err="1"/>
              <a:t>Worth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linked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Average Living Area</a:t>
            </a:r>
          </a:p>
          <a:p>
            <a:pPr lvl="1"/>
            <a:r>
              <a:rPr lang="de-DE" dirty="0"/>
              <a:t>Use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findings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previous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define</a:t>
            </a:r>
            <a:r>
              <a:rPr lang="de-DE" dirty="0"/>
              <a:t> a Hypothesis </a:t>
            </a:r>
            <a:r>
              <a:rPr lang="de-DE" dirty="0" err="1"/>
              <a:t>parameter</a:t>
            </a:r>
            <a:r>
              <a:rPr lang="de-DE" dirty="0"/>
              <a:t> and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correlates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rent</a:t>
            </a:r>
            <a:r>
              <a:rPr lang="de-DE" dirty="0"/>
              <a:t> </a:t>
            </a:r>
            <a:r>
              <a:rPr lang="de-DE" dirty="0" err="1"/>
              <a:t>prices</a:t>
            </a: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AB5FB8-BC64-C61F-5B54-B0AF6136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09.12.2024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E0E039-C095-1C26-6773-159A1E4CA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Balázs Szekér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480E7F-E093-F4B1-F410-994F0B6D0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CE424-28A5-C446-B643-F961CB1764E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4182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1319</Words>
  <Application>Microsoft Macintosh PowerPoint</Application>
  <PresentationFormat>Breitbild</PresentationFormat>
  <Paragraphs>115</Paragraphs>
  <Slides>13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Cambria Math</vt:lpstr>
      <vt:lpstr>Menlo</vt:lpstr>
      <vt:lpstr>Office</vt:lpstr>
      <vt:lpstr>Socio-Economic Analysis of the Metropolitan Area of Zürich</vt:lpstr>
      <vt:lpstr>Table of Contents</vt:lpstr>
      <vt:lpstr>Time Evolution of Net Worth in Zürich</vt:lpstr>
      <vt:lpstr>Absolute Change of Median Net Worth (Tax-Bracket wise)</vt:lpstr>
      <vt:lpstr>Relative Change in Median Net Worth  (Tax-Bracket wise)</vt:lpstr>
      <vt:lpstr>Relative Change in Median Net Worth (Overall)</vt:lpstr>
      <vt:lpstr>Modeling the Change in Median Net Worth</vt:lpstr>
      <vt:lpstr>Modeling the Change in Median Net Worth</vt:lpstr>
      <vt:lpstr>Connection Between Median Net Worth, Average Living Area and Rent Prices</vt:lpstr>
      <vt:lpstr>Connection Between Median Net Worth and Average Living Area</vt:lpstr>
      <vt:lpstr>Connection Between Hypothesis Parameter and Rent Prices</vt:lpstr>
      <vt:lpstr>Connection Between Hypothesis Parameter and Rent Prices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Balazs Szeker</dc:creator>
  <cp:lastModifiedBy>Balazs Szeker</cp:lastModifiedBy>
  <cp:revision>17</cp:revision>
  <dcterms:created xsi:type="dcterms:W3CDTF">2024-12-07T16:44:43Z</dcterms:created>
  <dcterms:modified xsi:type="dcterms:W3CDTF">2024-12-07T18:38:23Z</dcterms:modified>
</cp:coreProperties>
</file>

<file path=docProps/thumbnail.jpeg>
</file>